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71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B85755B-7F41-BB1C-738A-9F04DF26D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21848103-5597-039C-6518-46CF16DE2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7C61F02-2921-AC28-D1DD-9CFE031D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8D31952-76E0-2F94-03E2-BBDD3DE35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54C4F707-BA63-33D7-397E-4F561F0E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6" name="Picture 2" descr="한국아웃도어스포츠산업협회">
            <a:extLst>
              <a:ext uri="{FF2B5EF4-FFF2-40B4-BE49-F238E27FC236}">
                <a16:creationId xmlns="" xmlns:a16="http://schemas.microsoft.com/office/drawing/2014/main" id="{19EEF6A1-B146-0705-E6D3-8E190FF96A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0993" y="136525"/>
            <a:ext cx="1169268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8617313-C22B-2B61-3B78-1C5E3EC8FB96}"/>
              </a:ext>
            </a:extLst>
          </p:cNvPr>
          <p:cNvSpPr txBox="1"/>
          <p:nvPr userDrawn="1"/>
        </p:nvSpPr>
        <p:spPr>
          <a:xfrm>
            <a:off x="221673" y="181705"/>
            <a:ext cx="4221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/>
              <a:t>2024 </a:t>
            </a:r>
            <a:r>
              <a:rPr lang="ko-KR" altLang="en-US" sz="1400" b="1" dirty="0" err="1"/>
              <a:t>글로벌아웃도어스포츠브랜드육성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5552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D143C29-561B-1F4B-1659-5F46FAB5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38761AFA-08C4-6140-AE45-65D6F026C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50E4FA74-EC09-5649-9846-B9F65E8B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BE65E0A-557E-4DA6-95F8-D4EF37B3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5CCD0B42-4E6B-481B-6BF1-CF321085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67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E1165C6B-567C-2AC8-79A1-C9359B021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56E0F89A-6CDB-D33C-6247-1F969CF47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073AA1D-7BC2-8C0D-FBB9-87F42BB9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BE8703EA-D228-776C-7FC0-3C47D6EF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3A020285-21ED-BBFD-0630-BD94EB78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03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E48D1410-2978-8BC3-4E55-FAE3C8DC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4A7F122F-945F-3179-2ED5-574968D40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5F598472-192E-5F9E-6F52-E8B01C113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963C0305-5917-691B-DAD6-3010C82E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FE5198F2-E814-0E0C-7F7B-866E93FAB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2" descr="한국아웃도어스포츠산업협회">
            <a:extLst>
              <a:ext uri="{FF2B5EF4-FFF2-40B4-BE49-F238E27FC236}">
                <a16:creationId xmlns="" xmlns:a16="http://schemas.microsoft.com/office/drawing/2014/main" id="{F66167A6-E782-D2F3-600C-C16001B361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0993" y="136525"/>
            <a:ext cx="1169268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5CD4B17-05CB-7B43-E53A-786DF0A92579}"/>
              </a:ext>
            </a:extLst>
          </p:cNvPr>
          <p:cNvSpPr txBox="1"/>
          <p:nvPr userDrawn="1"/>
        </p:nvSpPr>
        <p:spPr>
          <a:xfrm>
            <a:off x="221673" y="181705"/>
            <a:ext cx="4221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/>
              <a:t>2024 </a:t>
            </a:r>
            <a:r>
              <a:rPr lang="ko-KR" altLang="en-US" sz="1400" b="1" dirty="0" err="1"/>
              <a:t>글로벌아웃도어스포츠브랜드육성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30061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E333791-A4D0-3834-99B8-68F858FC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67089CE-D519-9AC3-38C6-767367484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62111C72-9237-8EE1-5633-31CAD30FD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216BD0E5-3444-64DC-5ACB-B9FE31F9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8FFE2AF6-D70C-256E-41AC-86185CEE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820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2766796-125D-D032-DA73-D25DA677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0D035BE8-ADBE-20E8-6964-D4771B294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D161C3B1-1E53-FDCD-2F19-16C6368B0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08500C70-DB48-596B-1AB7-402F2702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154A415B-4408-75F5-79BD-7E5DF2E3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06BA42B-3FF7-3635-E1F3-EFF013C1D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16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2657FFC-DDEB-949D-A343-4821AC91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C0ABF4DF-1412-8FBE-F889-4904A5D96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C4EDAC58-FA8F-98DF-879E-441EEC534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70131000-1EA8-3D1B-6955-2C2481CC1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52375965-A074-16B6-3721-1A05E3E6E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1D35D5F6-B3D5-0AB5-1B4B-AAA874856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A843288F-F5B3-F0E3-38BC-735A67E5C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5C50AD43-6F5A-F534-ED51-C4FD6443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2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17260BCB-26FF-0948-0448-C11813866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8436B0AE-80F9-B20A-08B8-870AAE6E7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2418EAC4-8868-3DBF-4CFB-C4D8FF93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16BB376D-BE3B-694F-EFF5-88FFE628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86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05329AD-30B9-6ADD-A786-216E458E5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71320465-DEDE-D673-CD86-D79725DEC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2EDE0C2E-FA4B-C0F3-CDA8-C2AE3484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388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14803B1-8A26-CDF1-D93C-DFADCA07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7C5A59C-3055-E22B-69D3-CFDDD2848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9B7906BF-51BC-A9C4-37C8-8CA2E9493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69241429-D7F2-D90B-ADBE-C78D7E8C2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FD858123-1D87-DAC4-4D6D-34F695FA8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F3B5E26D-E094-9649-828E-DCC64C1A0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3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C4AE862-D989-C3F9-EB4A-38FD4CD59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9845BB11-3BC8-8771-3F53-AF41F5B9F7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6FB6E59F-F2A4-71AF-86D4-7567C94A0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EDA60EB-DD38-7AAC-CF32-936045A8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6AA2B6F4-DB0C-0580-D73F-0A0D5BB34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406A040-B944-5781-D988-636107EBF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51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6397ABC9-9F09-1EF1-BB8D-974CCCAEC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4643614A-B5B0-B039-BCDC-FAE5FE756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E08ECAD-182A-F1CA-13EC-3423405DB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0D4524-909C-48EE-A736-96B32F3B6B77}" type="datetimeFigureOut">
              <a:rPr lang="ko-KR" altLang="en-US" smtClean="0"/>
              <a:t>2024-05-20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1E8150E-4721-8D60-D216-BB5D2F033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0FCFDC46-B894-AF6E-B6AB-2328B1B98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1ADF39-74F7-4394-9321-42647DFD36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3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>
            <a:extLst>
              <a:ext uri="{FF2B5EF4-FFF2-40B4-BE49-F238E27FC236}">
                <a16:creationId xmlns="" xmlns:a16="http://schemas.microsoft.com/office/drawing/2014/main" id="{AAB1D7AA-BE7E-A648-3B8A-50E34331C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82601"/>
              </p:ext>
            </p:extLst>
          </p:nvPr>
        </p:nvGraphicFramePr>
        <p:xfrm>
          <a:off x="3827359" y="1694521"/>
          <a:ext cx="7525654" cy="4635763"/>
        </p:xfrm>
        <a:graphic>
          <a:graphicData uri="http://schemas.openxmlformats.org/drawingml/2006/table">
            <a:tbl>
              <a:tblPr/>
              <a:tblGrid>
                <a:gridCol w="1743542">
                  <a:extLst>
                    <a:ext uri="{9D8B030D-6E8A-4147-A177-3AD203B41FA5}">
                      <a16:colId xmlns="" xmlns:a16="http://schemas.microsoft.com/office/drawing/2014/main" val="2812521311"/>
                    </a:ext>
                  </a:extLst>
                </a:gridCol>
                <a:gridCol w="1844164">
                  <a:extLst>
                    <a:ext uri="{9D8B030D-6E8A-4147-A177-3AD203B41FA5}">
                      <a16:colId xmlns="" xmlns:a16="http://schemas.microsoft.com/office/drawing/2014/main" val="781122932"/>
                    </a:ext>
                  </a:extLst>
                </a:gridCol>
                <a:gridCol w="286634">
                  <a:extLst>
                    <a:ext uri="{9D8B030D-6E8A-4147-A177-3AD203B41FA5}">
                      <a16:colId xmlns="" xmlns:a16="http://schemas.microsoft.com/office/drawing/2014/main" val="3547919127"/>
                    </a:ext>
                  </a:extLst>
                </a:gridCol>
                <a:gridCol w="1338606">
                  <a:extLst>
                    <a:ext uri="{9D8B030D-6E8A-4147-A177-3AD203B41FA5}">
                      <a16:colId xmlns="" xmlns:a16="http://schemas.microsoft.com/office/drawing/2014/main" val="4243554014"/>
                    </a:ext>
                  </a:extLst>
                </a:gridCol>
                <a:gridCol w="2312708">
                  <a:extLst>
                    <a:ext uri="{9D8B030D-6E8A-4147-A177-3AD203B41FA5}">
                      <a16:colId xmlns="" xmlns:a16="http://schemas.microsoft.com/office/drawing/2014/main" val="2799790875"/>
                    </a:ext>
                  </a:extLst>
                </a:gridCol>
              </a:tblGrid>
              <a:tr h="603392"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브랜드명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국문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Kor)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9956848"/>
                  </a:ext>
                </a:extLst>
              </a:tr>
              <a:tr h="60339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영문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Eng)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45830742"/>
                  </a:ext>
                </a:extLst>
              </a:tr>
              <a:tr h="241884"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상품분류</a:t>
                      </a:r>
                      <a:endParaRPr lang="en-US" altLang="ko-KR" sz="1100" b="1" kern="0" spc="-5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휴먼명조"/>
                        <a:ea typeface="휴먼명조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i="1" kern="0" spc="-5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*</a:t>
                      </a:r>
                      <a:r>
                        <a:rPr lang="ko-KR" altLang="en-US" sz="1000" i="1" kern="0" spc="-5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가장 비율이 높은 상품을 체크해주세요</a:t>
                      </a:r>
                      <a:r>
                        <a:rPr lang="en-US" altLang="ko-KR" sz="1000" i="1" kern="0" spc="-5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. </a:t>
                      </a: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아웃도어의류 </a:t>
                      </a: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31366127"/>
                  </a:ext>
                </a:extLst>
              </a:tr>
              <a:tr h="277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스포츠의류</a:t>
                      </a: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8797614"/>
                  </a:ext>
                </a:extLst>
              </a:tr>
              <a:tr h="3731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아웃도어용품</a:t>
                      </a: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30441363"/>
                  </a:ext>
                </a:extLst>
              </a:tr>
              <a:tr h="37707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스포츠용품</a:t>
                      </a: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382029"/>
                  </a:ext>
                </a:extLst>
              </a:tr>
              <a:tr h="2418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유니섹스의류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 </a:t>
                      </a: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0" spc="-50" dirty="0">
                        <a:solidFill>
                          <a:srgbClr val="000000"/>
                        </a:solidFill>
                        <a:effectLst/>
                        <a:latin typeface="휴먼명조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02609400"/>
                  </a:ext>
                </a:extLst>
              </a:tr>
              <a:tr h="79352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런칭연도</a:t>
                      </a:r>
                      <a:endParaRPr lang="ko-KR" altLang="en-US" sz="1100" b="1" kern="0" spc="-5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  <a:ea typeface="휴먼명조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12826569"/>
                  </a:ext>
                </a:extLst>
              </a:tr>
              <a:tr h="800155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홈페이지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100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Website)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SNS </a:t>
                      </a:r>
                    </a:p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</a:rPr>
                        <a:t>(</a:t>
                      </a:r>
                      <a:r>
                        <a:rPr lang="ko-KR" altLang="en-US" sz="1100" kern="0" spc="-5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</a:rPr>
                        <a:t>필수아님</a:t>
                      </a:r>
                      <a:r>
                        <a:rPr lang="en-US" altLang="ko-KR" sz="1100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</a:rPr>
                        <a:t>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kern="0" spc="-5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8443156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1811BBC5-DF84-A73C-287C-A63D6A90F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0" y="2578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E221E6D6-5A52-0920-6EE6-28DAEF10153E}"/>
              </a:ext>
            </a:extLst>
          </p:cNvPr>
          <p:cNvSpPr/>
          <p:nvPr/>
        </p:nvSpPr>
        <p:spPr>
          <a:xfrm>
            <a:off x="707010" y="1694521"/>
            <a:ext cx="2809188" cy="399926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i="1" dirty="0">
                <a:solidFill>
                  <a:srgbClr val="FF0000"/>
                </a:solidFill>
              </a:rPr>
              <a:t>브랜드로고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823B9985-C9D7-1FCF-59D6-EE5C7C559E1B}"/>
              </a:ext>
            </a:extLst>
          </p:cNvPr>
          <p:cNvSpPr/>
          <p:nvPr/>
        </p:nvSpPr>
        <p:spPr>
          <a:xfrm>
            <a:off x="387928" y="1006765"/>
            <a:ext cx="1801091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/>
              <a:t>브랜드개요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78E969C7-D5EA-97FF-D541-2A0E71A48886}"/>
              </a:ext>
            </a:extLst>
          </p:cNvPr>
          <p:cNvSpPr txBox="1"/>
          <p:nvPr/>
        </p:nvSpPr>
        <p:spPr>
          <a:xfrm>
            <a:off x="7998644" y="1161498"/>
            <a:ext cx="4482445" cy="305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fontAlgn="base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i="1" kern="0" spc="-50" dirty="0">
                <a:solidFill>
                  <a:srgbClr val="FF0000"/>
                </a:solidFill>
                <a:effectLst/>
                <a:latin typeface="휴먼명조"/>
                <a:ea typeface="휴먼명조"/>
              </a:rPr>
              <a:t>*</a:t>
            </a:r>
            <a:r>
              <a:rPr lang="ko-KR" altLang="en-US" sz="1200" i="1" kern="0" spc="-50" dirty="0">
                <a:solidFill>
                  <a:srgbClr val="FF0000"/>
                </a:solidFill>
                <a:latin typeface="휴먼명조"/>
                <a:ea typeface="휴먼명조"/>
              </a:rPr>
              <a:t> 안내 글은 지우셔도 됩니다</a:t>
            </a:r>
            <a:r>
              <a:rPr lang="en-US" altLang="ko-KR" sz="1200" i="1" kern="0" spc="-50" dirty="0">
                <a:solidFill>
                  <a:srgbClr val="FF0000"/>
                </a:solidFill>
                <a:latin typeface="휴먼명조"/>
                <a:ea typeface="휴먼명조"/>
              </a:rPr>
              <a:t>. </a:t>
            </a:r>
            <a:endParaRPr lang="en-US" altLang="ko-KR" sz="1200" i="1" kern="0" spc="-50" dirty="0">
              <a:solidFill>
                <a:srgbClr val="FF0000"/>
              </a:solidFill>
              <a:effectLst/>
              <a:latin typeface="휴먼명조"/>
              <a:ea typeface="휴먼명조"/>
            </a:endParaRPr>
          </a:p>
        </p:txBody>
      </p:sp>
    </p:spTree>
    <p:extLst>
      <p:ext uri="{BB962C8B-B14F-4D97-AF65-F5344CB8AC3E}">
        <p14:creationId xmlns:p14="http://schemas.microsoft.com/office/powerpoint/2010/main" val="203410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5FA771CC-011E-E99E-D6D1-1A85D36A2A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44665"/>
              </p:ext>
            </p:extLst>
          </p:nvPr>
        </p:nvGraphicFramePr>
        <p:xfrm>
          <a:off x="1831455" y="1825625"/>
          <a:ext cx="8530157" cy="4351338"/>
        </p:xfrm>
        <a:graphic>
          <a:graphicData uri="http://schemas.openxmlformats.org/drawingml/2006/table">
            <a:tbl>
              <a:tblPr/>
              <a:tblGrid>
                <a:gridCol w="1047141">
                  <a:extLst>
                    <a:ext uri="{9D8B030D-6E8A-4147-A177-3AD203B41FA5}">
                      <a16:colId xmlns="" xmlns:a16="http://schemas.microsoft.com/office/drawing/2014/main" val="3959800027"/>
                    </a:ext>
                  </a:extLst>
                </a:gridCol>
                <a:gridCol w="1601574">
                  <a:extLst>
                    <a:ext uri="{9D8B030D-6E8A-4147-A177-3AD203B41FA5}">
                      <a16:colId xmlns="" xmlns:a16="http://schemas.microsoft.com/office/drawing/2014/main" val="1208566255"/>
                    </a:ext>
                  </a:extLst>
                </a:gridCol>
                <a:gridCol w="5881442">
                  <a:extLst>
                    <a:ext uri="{9D8B030D-6E8A-4147-A177-3AD203B41FA5}">
                      <a16:colId xmlns="" xmlns:a16="http://schemas.microsoft.com/office/drawing/2014/main" val="2575379873"/>
                    </a:ext>
                  </a:extLst>
                </a:gridCol>
              </a:tblGrid>
              <a:tr h="217566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브랜드 컨셉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7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(Brand Concept)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-17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※ </a:t>
                      </a:r>
                      <a:r>
                        <a:rPr lang="ko-KR" altLang="en-US" sz="1200" kern="0" spc="-17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국문</a:t>
                      </a:r>
                      <a:r>
                        <a:rPr lang="en-US" altLang="ko-KR" sz="1200" kern="0" spc="-17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200" kern="0" spc="-17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영문 모두 표기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L="74648" marR="74648" marT="58681" marB="586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국문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Kor) 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74648" marR="74648" marT="58681" marB="586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i="1" kern="0" spc="-5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※ </a:t>
                      </a:r>
                      <a:r>
                        <a:rPr lang="ko-KR" altLang="en-US" sz="1200" i="1" kern="0" spc="-1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디렉토리북 등 브랜드 소개자료로 사용될</a:t>
                      </a:r>
                      <a:endParaRPr lang="ko-KR" altLang="en-US" sz="1200" i="1" kern="0" spc="-50" dirty="0">
                        <a:solidFill>
                          <a:srgbClr val="FF0000"/>
                        </a:solidFill>
                        <a:effectLst/>
                        <a:latin typeface="바탕" panose="02030600000101010101" pitchFamily="18" charset="-127"/>
                        <a:ea typeface="휴먼명조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i="1" kern="0" spc="-1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브랜드에 대한 정보를 </a:t>
                      </a:r>
                      <a:r>
                        <a:rPr lang="en-US" altLang="ko-KR" sz="1200" i="1" kern="0" spc="-1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5~6</a:t>
                      </a:r>
                      <a:r>
                        <a:rPr lang="ko-KR" altLang="en-US" sz="1200" i="1" kern="0" spc="-1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줄 정도 기재하여 주시기 바랍니다</a:t>
                      </a:r>
                      <a:r>
                        <a:rPr lang="en-US" altLang="ko-KR" sz="1200" i="1" kern="0" spc="-1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.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74648" marR="74648" marT="58681" marB="586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90344245"/>
                  </a:ext>
                </a:extLst>
              </a:tr>
              <a:tr h="21756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영문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Eng) 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74648" marR="74648" marT="58681" marB="586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i="1" kern="0" spc="-5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※ </a:t>
                      </a:r>
                      <a:r>
                        <a:rPr lang="ko-KR" altLang="en-US" sz="1200" i="1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국문으로 작성한 내용을 영문으로 번역하여</a:t>
                      </a:r>
                      <a:r>
                        <a:rPr lang="en-US" altLang="ko-KR" sz="1200" i="1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,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i="1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동일하게 작성하여 주시기 바랍니다</a:t>
                      </a:r>
                      <a:r>
                        <a:rPr lang="en-US" altLang="ko-KR" sz="1200" i="1" kern="0" spc="0" dirty="0">
                          <a:solidFill>
                            <a:srgbClr val="FF0000"/>
                          </a:solidFill>
                          <a:effectLst/>
                          <a:latin typeface="휴먼명조"/>
                          <a:ea typeface="휴먼명조"/>
                        </a:rPr>
                        <a:t>.</a:t>
                      </a: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74648" marR="74648" marT="58681" marB="58681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0957086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1801091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/>
              <a:t>브랜드컨셉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7918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1801091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/>
              <a:t>브랜드매출 정보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="" xmlns:a16="http://schemas.microsoft.com/office/drawing/2014/main" id="{66CBF779-D4C1-FBF3-30D2-5EB36CCC8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23644"/>
              </p:ext>
            </p:extLst>
          </p:nvPr>
        </p:nvGraphicFramePr>
        <p:xfrm>
          <a:off x="1097175" y="2282825"/>
          <a:ext cx="9809636" cy="3215473"/>
        </p:xfrm>
        <a:graphic>
          <a:graphicData uri="http://schemas.openxmlformats.org/drawingml/2006/table">
            <a:tbl>
              <a:tblPr/>
              <a:tblGrid>
                <a:gridCol w="1638398">
                  <a:extLst>
                    <a:ext uri="{9D8B030D-6E8A-4147-A177-3AD203B41FA5}">
                      <a16:colId xmlns="" xmlns:a16="http://schemas.microsoft.com/office/drawing/2014/main" val="64580803"/>
                    </a:ext>
                  </a:extLst>
                </a:gridCol>
                <a:gridCol w="925502">
                  <a:extLst>
                    <a:ext uri="{9D8B030D-6E8A-4147-A177-3AD203B41FA5}">
                      <a16:colId xmlns="" xmlns:a16="http://schemas.microsoft.com/office/drawing/2014/main" val="517822848"/>
                    </a:ext>
                  </a:extLst>
                </a:gridCol>
                <a:gridCol w="818727">
                  <a:extLst>
                    <a:ext uri="{9D8B030D-6E8A-4147-A177-3AD203B41FA5}">
                      <a16:colId xmlns="" xmlns:a16="http://schemas.microsoft.com/office/drawing/2014/main" val="2566591204"/>
                    </a:ext>
                  </a:extLst>
                </a:gridCol>
                <a:gridCol w="419928">
                  <a:extLst>
                    <a:ext uri="{9D8B030D-6E8A-4147-A177-3AD203B41FA5}">
                      <a16:colId xmlns="" xmlns:a16="http://schemas.microsoft.com/office/drawing/2014/main" val="1365920890"/>
                    </a:ext>
                  </a:extLst>
                </a:gridCol>
                <a:gridCol w="737043">
                  <a:extLst>
                    <a:ext uri="{9D8B030D-6E8A-4147-A177-3AD203B41FA5}">
                      <a16:colId xmlns="" xmlns:a16="http://schemas.microsoft.com/office/drawing/2014/main" val="1015569786"/>
                    </a:ext>
                  </a:extLst>
                </a:gridCol>
                <a:gridCol w="765340">
                  <a:extLst>
                    <a:ext uri="{9D8B030D-6E8A-4147-A177-3AD203B41FA5}">
                      <a16:colId xmlns="" xmlns:a16="http://schemas.microsoft.com/office/drawing/2014/main" val="2793522734"/>
                    </a:ext>
                  </a:extLst>
                </a:gridCol>
                <a:gridCol w="551792">
                  <a:extLst>
                    <a:ext uri="{9D8B030D-6E8A-4147-A177-3AD203B41FA5}">
                      <a16:colId xmlns="" xmlns:a16="http://schemas.microsoft.com/office/drawing/2014/main" val="1952458926"/>
                    </a:ext>
                  </a:extLst>
                </a:gridCol>
                <a:gridCol w="934557">
                  <a:extLst>
                    <a:ext uri="{9D8B030D-6E8A-4147-A177-3AD203B41FA5}">
                      <a16:colId xmlns="" xmlns:a16="http://schemas.microsoft.com/office/drawing/2014/main" val="4050457206"/>
                    </a:ext>
                  </a:extLst>
                </a:gridCol>
                <a:gridCol w="542737">
                  <a:extLst>
                    <a:ext uri="{9D8B030D-6E8A-4147-A177-3AD203B41FA5}">
                      <a16:colId xmlns="" xmlns:a16="http://schemas.microsoft.com/office/drawing/2014/main" val="2105049444"/>
                    </a:ext>
                  </a:extLst>
                </a:gridCol>
                <a:gridCol w="658566">
                  <a:extLst>
                    <a:ext uri="{9D8B030D-6E8A-4147-A177-3AD203B41FA5}">
                      <a16:colId xmlns="" xmlns:a16="http://schemas.microsoft.com/office/drawing/2014/main" val="3223912509"/>
                    </a:ext>
                  </a:extLst>
                </a:gridCol>
                <a:gridCol w="498405">
                  <a:extLst>
                    <a:ext uri="{9D8B030D-6E8A-4147-A177-3AD203B41FA5}">
                      <a16:colId xmlns="" xmlns:a16="http://schemas.microsoft.com/office/drawing/2014/main" val="1590093353"/>
                    </a:ext>
                  </a:extLst>
                </a:gridCol>
                <a:gridCol w="658566">
                  <a:extLst>
                    <a:ext uri="{9D8B030D-6E8A-4147-A177-3AD203B41FA5}">
                      <a16:colId xmlns="" xmlns:a16="http://schemas.microsoft.com/office/drawing/2014/main" val="2238200661"/>
                    </a:ext>
                  </a:extLst>
                </a:gridCol>
                <a:gridCol w="660075">
                  <a:extLst>
                    <a:ext uri="{9D8B030D-6E8A-4147-A177-3AD203B41FA5}">
                      <a16:colId xmlns="" xmlns:a16="http://schemas.microsoft.com/office/drawing/2014/main" val="860488516"/>
                    </a:ext>
                  </a:extLst>
                </a:gridCol>
              </a:tblGrid>
              <a:tr h="566946"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2022</a:t>
                      </a:r>
                      <a:r>
                        <a:rPr lang="ko-KR" altLang="en-US" sz="1200" b="1" kern="0" spc="-5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매출액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0594267"/>
                  </a:ext>
                </a:extLst>
              </a:tr>
              <a:tr h="5669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수출액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USD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6353326"/>
                  </a:ext>
                </a:extLst>
              </a:tr>
              <a:tr h="566946"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2023</a:t>
                      </a:r>
                      <a:r>
                        <a:rPr lang="ko-KR" altLang="en-US" sz="1200" b="1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매출액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6272718"/>
                  </a:ext>
                </a:extLst>
              </a:tr>
              <a:tr h="5669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수출액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-5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USD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2233381"/>
                  </a:ext>
                </a:extLst>
              </a:tr>
              <a:tr h="947689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5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지식재산권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특허등록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특허출원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실용신안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건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기타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04116153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CB352C5-7D96-9445-FD24-9BF88B00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3105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6DC87AD-1921-6E58-9BBD-ACDB3A0AC665}"/>
              </a:ext>
            </a:extLst>
          </p:cNvPr>
          <p:cNvSpPr txBox="1"/>
          <p:nvPr/>
        </p:nvSpPr>
        <p:spPr>
          <a:xfrm>
            <a:off x="1097175" y="1545119"/>
            <a:ext cx="749430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i="1" kern="0" spc="-50" dirty="0">
                <a:solidFill>
                  <a:srgbClr val="FF0000"/>
                </a:solidFill>
                <a:effectLst/>
                <a:latin typeface="휴먼명조"/>
                <a:ea typeface="휴먼명조"/>
              </a:rPr>
              <a:t>* </a:t>
            </a:r>
            <a:r>
              <a:rPr lang="ko-KR" altLang="en-US" sz="1200" i="1" kern="0" spc="-50" dirty="0">
                <a:solidFill>
                  <a:srgbClr val="FF0000"/>
                </a:solidFill>
                <a:effectLst/>
                <a:latin typeface="휴먼명조"/>
                <a:ea typeface="휴먼명조"/>
              </a:rPr>
              <a:t>매출 및 지식재산권의 증빙서류는 별도 제출해주세요</a:t>
            </a:r>
            <a:r>
              <a:rPr lang="en-US" altLang="ko-KR" sz="1200" i="1" kern="0" spc="-50" dirty="0">
                <a:solidFill>
                  <a:srgbClr val="FF0000"/>
                </a:solidFill>
                <a:effectLst/>
                <a:latin typeface="휴먼명조"/>
                <a:ea typeface="휴먼명조"/>
              </a:rPr>
              <a:t>.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3757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1801091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/>
              <a:t>브랜드 연혁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CB352C5-7D96-9445-FD24-9BF88B00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3105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D9D3040C-26E1-90FF-29B9-0318B70AC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53706"/>
              </p:ext>
            </p:extLst>
          </p:nvPr>
        </p:nvGraphicFramePr>
        <p:xfrm>
          <a:off x="927491" y="2054225"/>
          <a:ext cx="10035881" cy="4196588"/>
        </p:xfrm>
        <a:graphic>
          <a:graphicData uri="http://schemas.openxmlformats.org/drawingml/2006/table">
            <a:tbl>
              <a:tblPr/>
              <a:tblGrid>
                <a:gridCol w="1796037">
                  <a:extLst>
                    <a:ext uri="{9D8B030D-6E8A-4147-A177-3AD203B41FA5}">
                      <a16:colId xmlns="" xmlns:a16="http://schemas.microsoft.com/office/drawing/2014/main" val="880013545"/>
                    </a:ext>
                  </a:extLst>
                </a:gridCol>
                <a:gridCol w="6123045">
                  <a:extLst>
                    <a:ext uri="{9D8B030D-6E8A-4147-A177-3AD203B41FA5}">
                      <a16:colId xmlns="" xmlns:a16="http://schemas.microsoft.com/office/drawing/2014/main" val="2994951041"/>
                    </a:ext>
                  </a:extLst>
                </a:gridCol>
                <a:gridCol w="2116799">
                  <a:extLst>
                    <a:ext uri="{9D8B030D-6E8A-4147-A177-3AD203B41FA5}">
                      <a16:colId xmlns="" xmlns:a16="http://schemas.microsoft.com/office/drawing/2014/main" val="2514890967"/>
                    </a:ext>
                  </a:extLst>
                </a:gridCol>
              </a:tblGrid>
              <a:tr h="328972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연도</a:t>
                      </a:r>
                      <a:r>
                        <a:rPr lang="en-US" altLang="ko-KR" sz="1200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200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Year)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연혁</a:t>
                      </a:r>
                      <a:r>
                        <a:rPr lang="en-US" altLang="ko-KR" sz="1200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200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History)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비고</a:t>
                      </a:r>
                      <a:r>
                        <a:rPr lang="en-US" altLang="ko-KR" sz="1200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en-US" sz="1200" kern="0" spc="-1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Remark)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928488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46995287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8765735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9982658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69353180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01267650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65414036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67725867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98305787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50732096"/>
                  </a:ext>
                </a:extLst>
              </a:tr>
              <a:tr h="3233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45789786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B4D51662-BC7A-8186-C387-CCFB5CAB5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2840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50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2406072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/>
              <a:t>국내외 전시 참가실적</a:t>
            </a:r>
            <a:endParaRPr lang="ko-KR" altLang="en-US" sz="1400" b="1" dirty="0"/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CB352C5-7D96-9445-FD24-9BF88B00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3105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4" name="표 3">
            <a:extLst>
              <a:ext uri="{FF2B5EF4-FFF2-40B4-BE49-F238E27FC236}">
                <a16:creationId xmlns="" xmlns:a16="http://schemas.microsoft.com/office/drawing/2014/main" id="{D9D3040C-26E1-90FF-29B9-0318B70AC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503370"/>
              </p:ext>
            </p:extLst>
          </p:nvPr>
        </p:nvGraphicFramePr>
        <p:xfrm>
          <a:off x="776663" y="2462576"/>
          <a:ext cx="4587189" cy="3810458"/>
        </p:xfrm>
        <a:graphic>
          <a:graphicData uri="http://schemas.openxmlformats.org/drawingml/2006/table">
            <a:tbl>
              <a:tblPr/>
              <a:tblGrid>
                <a:gridCol w="1040368">
                  <a:extLst>
                    <a:ext uri="{9D8B030D-6E8A-4147-A177-3AD203B41FA5}">
                      <a16:colId xmlns="" xmlns:a16="http://schemas.microsoft.com/office/drawing/2014/main" val="880013545"/>
                    </a:ext>
                  </a:extLst>
                </a:gridCol>
                <a:gridCol w="3546821">
                  <a:extLst>
                    <a:ext uri="{9D8B030D-6E8A-4147-A177-3AD203B41FA5}">
                      <a16:colId xmlns="" xmlns:a16="http://schemas.microsoft.com/office/drawing/2014/main" val="2994951041"/>
                    </a:ext>
                  </a:extLst>
                </a:gridCol>
              </a:tblGrid>
              <a:tr h="459733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연도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바탕" panose="02030600000101010101" pitchFamily="18" charset="-127"/>
                        </a:rPr>
                        <a:t>행사명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928488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46995287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8765735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9982658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69353180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0126765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B4D51662-BC7A-8186-C387-CCFB5CAB5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2840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BA913E6-C89E-CA03-C800-C42D75B9C33F}"/>
              </a:ext>
            </a:extLst>
          </p:cNvPr>
          <p:cNvSpPr txBox="1"/>
          <p:nvPr/>
        </p:nvSpPr>
        <p:spPr>
          <a:xfrm>
            <a:off x="776663" y="2095701"/>
            <a:ext cx="45871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400" b="1" kern="0" spc="-50">
                <a:latin typeface="휴먼명조"/>
              </a:rPr>
              <a:t>국내 행사</a:t>
            </a:r>
            <a:endParaRPr lang="ko-KR" altLang="en-US" sz="1400" b="1" dirty="0"/>
          </a:p>
        </p:txBody>
      </p:sp>
      <p:graphicFrame>
        <p:nvGraphicFramePr>
          <p:cNvPr id="9" name="표 8">
            <a:extLst>
              <a:ext uri="{FF2B5EF4-FFF2-40B4-BE49-F238E27FC236}">
                <a16:creationId xmlns="" xmlns:a16="http://schemas.microsoft.com/office/drawing/2014/main" id="{66AC0961-1AC5-BC88-DC26-6C053DFCD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41742"/>
              </p:ext>
            </p:extLst>
          </p:nvPr>
        </p:nvGraphicFramePr>
        <p:xfrm>
          <a:off x="6417577" y="2462576"/>
          <a:ext cx="4587189" cy="3810458"/>
        </p:xfrm>
        <a:graphic>
          <a:graphicData uri="http://schemas.openxmlformats.org/drawingml/2006/table">
            <a:tbl>
              <a:tblPr/>
              <a:tblGrid>
                <a:gridCol w="1040368">
                  <a:extLst>
                    <a:ext uri="{9D8B030D-6E8A-4147-A177-3AD203B41FA5}">
                      <a16:colId xmlns="" xmlns:a16="http://schemas.microsoft.com/office/drawing/2014/main" val="880013545"/>
                    </a:ext>
                  </a:extLst>
                </a:gridCol>
                <a:gridCol w="3546821">
                  <a:extLst>
                    <a:ext uri="{9D8B030D-6E8A-4147-A177-3AD203B41FA5}">
                      <a16:colId xmlns="" xmlns:a16="http://schemas.microsoft.com/office/drawing/2014/main" val="2994951041"/>
                    </a:ext>
                  </a:extLst>
                </a:gridCol>
              </a:tblGrid>
              <a:tr h="459733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연도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바탕" panose="02030600000101010101" pitchFamily="18" charset="-127"/>
                        </a:rPr>
                        <a:t>행사명</a:t>
                      </a:r>
                      <a:endParaRPr lang="en-US" sz="1200" b="1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928488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46995287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28765735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39982658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69353180"/>
                  </a:ext>
                </a:extLst>
              </a:tr>
              <a:tr h="67014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T="71882" marB="71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0126765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E417D83-4F0F-A0B2-FABC-03AFE59E7FDF}"/>
              </a:ext>
            </a:extLst>
          </p:cNvPr>
          <p:cNvSpPr txBox="1"/>
          <p:nvPr/>
        </p:nvSpPr>
        <p:spPr>
          <a:xfrm>
            <a:off x="6417577" y="2095701"/>
            <a:ext cx="45871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400" b="1" kern="0" spc="-50" dirty="0">
                <a:latin typeface="휴먼명조"/>
              </a:rPr>
              <a:t>해외 행사</a:t>
            </a:r>
            <a:endParaRPr lang="ko-KR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35216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2406072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/>
              <a:t>제품 유통 현황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CB352C5-7D96-9445-FD24-9BF88B00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158" y="3068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B4D51662-BC7A-8186-C387-CCFB5CAB5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2840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C1EFAD4B-3C08-7F71-296E-FE3AFD870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2" name="표 11">
            <a:extLst>
              <a:ext uri="{FF2B5EF4-FFF2-40B4-BE49-F238E27FC236}">
                <a16:creationId xmlns="" xmlns:a16="http://schemas.microsoft.com/office/drawing/2014/main" id="{B3F5DDC9-F9C1-34F7-CD69-451335010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407717"/>
              </p:ext>
            </p:extLst>
          </p:nvPr>
        </p:nvGraphicFramePr>
        <p:xfrm>
          <a:off x="1590964" y="1519297"/>
          <a:ext cx="8822543" cy="5287340"/>
        </p:xfrm>
        <a:graphic>
          <a:graphicData uri="http://schemas.openxmlformats.org/drawingml/2006/table">
            <a:tbl>
              <a:tblPr/>
              <a:tblGrid>
                <a:gridCol w="2027077">
                  <a:extLst>
                    <a:ext uri="{9D8B030D-6E8A-4147-A177-3AD203B41FA5}">
                      <a16:colId xmlns="" xmlns:a16="http://schemas.microsoft.com/office/drawing/2014/main" val="1741427641"/>
                    </a:ext>
                  </a:extLst>
                </a:gridCol>
                <a:gridCol w="6795466">
                  <a:extLst>
                    <a:ext uri="{9D8B030D-6E8A-4147-A177-3AD203B41FA5}">
                      <a16:colId xmlns="" xmlns:a16="http://schemas.microsoft.com/office/drawing/2014/main" val="1244214746"/>
                    </a:ext>
                  </a:extLst>
                </a:gridCol>
              </a:tblGrid>
              <a:tr h="27760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6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구분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L="69871" marR="69871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8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입점매장명</a:t>
                      </a:r>
                      <a:r>
                        <a:rPr lang="en-US" altLang="ko-KR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(</a:t>
                      </a: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백화점</a:t>
                      </a:r>
                      <a:r>
                        <a:rPr lang="en-US" altLang="ko-KR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단독</a:t>
                      </a:r>
                      <a:r>
                        <a:rPr lang="en-US" altLang="ko-KR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편집</a:t>
                      </a:r>
                      <a:r>
                        <a:rPr lang="en-US" altLang="ko-KR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, </a:t>
                      </a:r>
                      <a:r>
                        <a:rPr lang="ko-KR" altLang="en-US" sz="1200" kern="0" spc="-11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온라인 등 구분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L="69871" marR="69871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9775637"/>
                  </a:ext>
                </a:extLst>
              </a:tr>
              <a:tr h="249407">
                <a:tc rowSpan="6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6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국내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L="69871" marR="69871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85762138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11047366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38996233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4720209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8211258"/>
                  </a:ext>
                </a:extLst>
              </a:tr>
              <a:tr h="30769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53085351"/>
                  </a:ext>
                </a:extLst>
              </a:tr>
              <a:tr h="249407"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6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해외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L="69871" marR="69871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05226061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3464172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76958997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07157306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33651377"/>
                  </a:ext>
                </a:extLst>
              </a:tr>
              <a:tr h="249407">
                <a:tc rowSpan="5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-160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휴먼명조"/>
                          <a:ea typeface="휴먼명조"/>
                        </a:rPr>
                        <a:t>온라인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바탕" panose="02030600000101010101" pitchFamily="18" charset="-127"/>
                      </a:endParaRPr>
                    </a:p>
                  </a:txBody>
                  <a:tcPr marL="69871" marR="69871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09504876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50741767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5607567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60254535"/>
                  </a:ext>
                </a:extLst>
              </a:tr>
              <a:tr h="24940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-1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9871" marR="27463" marT="54926" marB="549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46324166"/>
                  </a:ext>
                </a:extLst>
              </a:tr>
            </a:tbl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7DFE7E1A-2679-D451-1457-5FB326904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4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26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2406072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/>
              <a:t>대표 제품 이미지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CB352C5-7D96-9445-FD24-9BF88B00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158" y="3068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B4D51662-BC7A-8186-C387-CCFB5CAB5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0" y="2840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C1EFAD4B-3C08-7F71-296E-FE3AFD870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7DFE7E1A-2679-D451-1457-5FB326904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4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" name="표 1">
            <a:extLst>
              <a:ext uri="{FF2B5EF4-FFF2-40B4-BE49-F238E27FC236}">
                <a16:creationId xmlns="" xmlns:a16="http://schemas.microsoft.com/office/drawing/2014/main" id="{6F1E5C0B-1D14-2864-A9F0-023A9AD56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32903"/>
              </p:ext>
            </p:extLst>
          </p:nvPr>
        </p:nvGraphicFramePr>
        <p:xfrm>
          <a:off x="581026" y="1699902"/>
          <a:ext cx="10841599" cy="4880008"/>
        </p:xfrm>
        <a:graphic>
          <a:graphicData uri="http://schemas.openxmlformats.org/drawingml/2006/table">
            <a:tbl>
              <a:tblPr/>
              <a:tblGrid>
                <a:gridCol w="3424431">
                  <a:extLst>
                    <a:ext uri="{9D8B030D-6E8A-4147-A177-3AD203B41FA5}">
                      <a16:colId xmlns="" xmlns:a16="http://schemas.microsoft.com/office/drawing/2014/main" val="3070885474"/>
                    </a:ext>
                  </a:extLst>
                </a:gridCol>
                <a:gridCol w="3383778">
                  <a:extLst>
                    <a:ext uri="{9D8B030D-6E8A-4147-A177-3AD203B41FA5}">
                      <a16:colId xmlns="" xmlns:a16="http://schemas.microsoft.com/office/drawing/2014/main" val="2847352205"/>
                    </a:ext>
                  </a:extLst>
                </a:gridCol>
                <a:gridCol w="4033390">
                  <a:extLst>
                    <a:ext uri="{9D8B030D-6E8A-4147-A177-3AD203B41FA5}">
                      <a16:colId xmlns="" xmlns:a16="http://schemas.microsoft.com/office/drawing/2014/main" val="2702522040"/>
                    </a:ext>
                  </a:extLst>
                </a:gridCol>
              </a:tblGrid>
              <a:tr h="244000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>
                        <a:solidFill>
                          <a:srgbClr val="0000FF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6839" marR="56839" marT="44682" marB="446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-5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6839" marR="56839" marT="44682" marB="446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5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6839" marR="56839" marT="44682" marB="446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78068379"/>
                  </a:ext>
                </a:extLst>
              </a:tr>
              <a:tr h="244000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>
                        <a:solidFill>
                          <a:srgbClr val="0000FF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6839" marR="56839" marT="44682" marB="446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700" b="1" kern="0" spc="-5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6839" marR="56839" marT="44682" marB="446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-5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56839" marR="56839" marT="44682" marB="446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5421207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D0E8BF6E-5AE0-DF5A-4C85-85C1C459C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3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3AC07AA-F2A7-2206-76D2-9AE358B98761}"/>
              </a:ext>
            </a:extLst>
          </p:cNvPr>
          <p:cNvSpPr txBox="1"/>
          <p:nvPr/>
        </p:nvSpPr>
        <p:spPr>
          <a:xfrm>
            <a:off x="1840240" y="1115378"/>
            <a:ext cx="4482445" cy="305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fontAlgn="base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1200" i="1" kern="0" spc="-50" dirty="0">
                <a:solidFill>
                  <a:srgbClr val="FF0000"/>
                </a:solidFill>
                <a:effectLst/>
                <a:latin typeface="휴먼명조"/>
                <a:ea typeface="휴먼명조"/>
              </a:rPr>
              <a:t>*</a:t>
            </a:r>
            <a:r>
              <a:rPr lang="ko-KR" altLang="en-US" sz="1200" i="1" kern="0" spc="-50" dirty="0">
                <a:solidFill>
                  <a:srgbClr val="FF0000"/>
                </a:solidFill>
                <a:latin typeface="휴먼명조"/>
                <a:ea typeface="휴먼명조"/>
              </a:rPr>
              <a:t> </a:t>
            </a:r>
            <a:r>
              <a:rPr lang="en-US" altLang="ko-KR" sz="1200" i="1" kern="0" spc="-50" dirty="0">
                <a:solidFill>
                  <a:srgbClr val="FF0000"/>
                </a:solidFill>
                <a:latin typeface="휴먼명조"/>
                <a:ea typeface="휴먼명조"/>
              </a:rPr>
              <a:t>6</a:t>
            </a:r>
            <a:r>
              <a:rPr lang="ko-KR" altLang="en-US" sz="1200" i="1" kern="0" spc="-50" dirty="0">
                <a:solidFill>
                  <a:srgbClr val="FF0000"/>
                </a:solidFill>
                <a:latin typeface="휴먼명조"/>
                <a:ea typeface="휴먼명조"/>
              </a:rPr>
              <a:t>컷 이상 넣어주세요</a:t>
            </a:r>
            <a:r>
              <a:rPr lang="en-US" altLang="ko-KR" sz="1200" i="1" kern="0" spc="-50" dirty="0">
                <a:solidFill>
                  <a:srgbClr val="FF0000"/>
                </a:solidFill>
                <a:latin typeface="휴먼명조"/>
                <a:ea typeface="휴먼명조"/>
              </a:rPr>
              <a:t>.</a:t>
            </a:r>
            <a:endParaRPr lang="en-US" altLang="ko-KR" sz="1200" i="1" kern="0" spc="-50" dirty="0">
              <a:solidFill>
                <a:srgbClr val="FF0000"/>
              </a:solidFill>
              <a:effectLst/>
              <a:latin typeface="휴먼명조"/>
              <a:ea typeface="휴먼명조"/>
            </a:endParaRPr>
          </a:p>
        </p:txBody>
      </p:sp>
    </p:spTree>
    <p:extLst>
      <p:ext uri="{BB962C8B-B14F-4D97-AF65-F5344CB8AC3E}">
        <p14:creationId xmlns:p14="http://schemas.microsoft.com/office/powerpoint/2010/main" val="2660903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BF996E7F-25DF-6A42-D1D3-78C6163E1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C63172EC-8132-08B2-EE0B-2F6DA35C67F7}"/>
              </a:ext>
            </a:extLst>
          </p:cNvPr>
          <p:cNvSpPr/>
          <p:nvPr/>
        </p:nvSpPr>
        <p:spPr>
          <a:xfrm>
            <a:off x="387928" y="1006765"/>
            <a:ext cx="2406072" cy="350981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/>
              <a:t>기타</a:t>
            </a:r>
            <a:endParaRPr lang="ko-KR" altLang="en-US" sz="1400" b="1" dirty="0"/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CB352C5-7D96-9445-FD24-9BF88B00A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158" y="3068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C1EFAD4B-3C08-7F71-296E-FE3AFD870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97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7DFE7E1A-2679-D451-1457-5FB326904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14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D0E8BF6E-5AE0-DF5A-4C85-85C1C459C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363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3AC07AA-F2A7-2206-76D2-9AE358B98761}"/>
              </a:ext>
            </a:extLst>
          </p:cNvPr>
          <p:cNvSpPr txBox="1"/>
          <p:nvPr/>
        </p:nvSpPr>
        <p:spPr>
          <a:xfrm>
            <a:off x="2794000" y="1025347"/>
            <a:ext cx="3761570" cy="332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fontAlgn="base" latinLnBrk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200" i="1" kern="0" spc="-50" smtClean="0">
                <a:solidFill>
                  <a:srgbClr val="FF0000"/>
                </a:solidFill>
                <a:latin typeface="휴먼명조"/>
                <a:ea typeface="휴먼명조"/>
              </a:rPr>
              <a:t>제품 홍보 이미지 등 자유롭게 추가해주세요</a:t>
            </a:r>
            <a:endParaRPr lang="en-US" altLang="ko-KR" sz="1200" i="1" kern="0" spc="-50" dirty="0">
              <a:solidFill>
                <a:srgbClr val="FF0000"/>
              </a:solidFill>
              <a:effectLst/>
              <a:latin typeface="휴먼명조"/>
              <a:ea typeface="휴먼명조"/>
            </a:endParaRPr>
          </a:p>
        </p:txBody>
      </p:sp>
    </p:spTree>
    <p:extLst>
      <p:ext uri="{BB962C8B-B14F-4D97-AF65-F5344CB8AC3E}">
        <p14:creationId xmlns:p14="http://schemas.microsoft.com/office/powerpoint/2010/main" val="102088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179</Words>
  <Application>Microsoft Office PowerPoint</Application>
  <PresentationFormat>사용자 지정</PresentationFormat>
  <Paragraphs>72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youngin_cho</dc:creator>
  <cp:lastModifiedBy>youngin_cho</cp:lastModifiedBy>
  <cp:revision>3</cp:revision>
  <dcterms:created xsi:type="dcterms:W3CDTF">2024-05-14T08:38:25Z</dcterms:created>
  <dcterms:modified xsi:type="dcterms:W3CDTF">2024-05-20T05:00:48Z</dcterms:modified>
</cp:coreProperties>
</file>